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1000" r:id="rId2"/>
    <p:sldId id="1018" r:id="rId3"/>
    <p:sldId id="1004" r:id="rId4"/>
    <p:sldId id="256" r:id="rId5"/>
    <p:sldId id="945" r:id="rId6"/>
    <p:sldId id="946" r:id="rId7"/>
    <p:sldId id="271" r:id="rId8"/>
    <p:sldId id="276" r:id="rId9"/>
    <p:sldId id="981" r:id="rId10"/>
    <p:sldId id="278" r:id="rId11"/>
    <p:sldId id="279" r:id="rId12"/>
    <p:sldId id="947" r:id="rId13"/>
    <p:sldId id="955" r:id="rId14"/>
    <p:sldId id="989" r:id="rId15"/>
    <p:sldId id="990" r:id="rId16"/>
    <p:sldId id="988" r:id="rId17"/>
    <p:sldId id="992" r:id="rId18"/>
    <p:sldId id="926" r:id="rId19"/>
    <p:sldId id="995" r:id="rId20"/>
    <p:sldId id="927" r:id="rId21"/>
    <p:sldId id="998" r:id="rId22"/>
    <p:sldId id="997" r:id="rId23"/>
    <p:sldId id="928" r:id="rId24"/>
    <p:sldId id="948" r:id="rId25"/>
    <p:sldId id="956" r:id="rId26"/>
    <p:sldId id="993" r:id="rId27"/>
    <p:sldId id="957" r:id="rId28"/>
    <p:sldId id="999" r:id="rId29"/>
    <p:sldId id="929" r:id="rId30"/>
    <p:sldId id="962" r:id="rId31"/>
    <p:sldId id="1005" r:id="rId32"/>
    <p:sldId id="1006" r:id="rId33"/>
    <p:sldId id="1009" r:id="rId34"/>
    <p:sldId id="1010" r:id="rId35"/>
    <p:sldId id="1011" r:id="rId36"/>
    <p:sldId id="1013" r:id="rId37"/>
    <p:sldId id="1012" r:id="rId38"/>
    <p:sldId id="1014" r:id="rId39"/>
    <p:sldId id="1016" r:id="rId40"/>
    <p:sldId id="1015" r:id="rId41"/>
    <p:sldId id="1017" r:id="rId42"/>
    <p:sldId id="1007" r:id="rId43"/>
    <p:sldId id="958" r:id="rId44"/>
    <p:sldId id="925" r:id="rId45"/>
    <p:sldId id="952" r:id="rId46"/>
    <p:sldId id="396" r:id="rId47"/>
    <p:sldId id="905" r:id="rId48"/>
    <p:sldId id="951" r:id="rId49"/>
    <p:sldId id="977" r:id="rId50"/>
    <p:sldId id="978" r:id="rId51"/>
    <p:sldId id="274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6"/>
    <p:restoredTop sz="96327"/>
  </p:normalViewPr>
  <p:slideViewPr>
    <p:cSldViewPr snapToGrid="0">
      <p:cViewPr varScale="1">
        <p:scale>
          <a:sx n="128" d="100"/>
          <a:sy n="128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878C-7802-851C-79AE-6F8BD2E89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02AB-2370-4AC7-75C8-05B8B669D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ACBC-85EF-6D85-B706-C8289CE0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A1BF-8EDC-11EF-6D4A-7FDB82FF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1FE3-7328-CEC6-D743-40735B3D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>
            <p:extLst>
              <p:ext uri="{D42A27DB-BD31-4B8C-83A1-F6EECF244321}">
                <p14:modId xmlns:p14="http://schemas.microsoft.com/office/powerpoint/2010/main" val="3184452813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BBB89-E119-06F7-8C69-BBF6A280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36EEE-080B-A191-4E76-936C878B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4ABF1-E920-F55C-CD3C-A5A446F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0BF68-1329-C15F-4D1F-E0366235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451FA-751D-0223-AE77-FDE6B93B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22535-CCE4-2065-FB04-04FE0C30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1EBF5-FFEC-4ABD-DECE-B2DD63D1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5FFD9-F411-84CF-A882-E8A3229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A362-43D8-83F4-A31C-F8BAF02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9442-68C1-59E1-C917-7B9FE5AE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C3564-2887-046C-3924-A3FB9224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EF66F-0EEC-354E-F643-3A3EAC94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1B738-9F28-6DB1-0FDC-F7BAE16A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F1B4B-3E37-8B3D-30D8-B2928C19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AA0E4-9B98-CDF7-A106-100D60A6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1EC9-93C9-1661-610D-B486549B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BD65C8-0861-A49F-16A9-FB8B028B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8B345-271E-74F0-876F-6D7C319C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F2354-6030-6824-13A2-F734F3CD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BBDDA-618F-0E53-0667-8A61FA77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EDDAFF-D10D-9E3A-AC90-3CA282DE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4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056D-A2EC-AF5D-3C4B-173DF902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FAF1-75B7-3A46-61CD-C9DCD06DF4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1: Better Together</a:t>
            </a:r>
          </a:p>
          <a:p>
            <a:r>
              <a:rPr lang="en-US" dirty="0"/>
              <a:t>Background Material</a:t>
            </a:r>
          </a:p>
          <a:p>
            <a:pPr lvl="1"/>
            <a:r>
              <a:rPr lang="en-US" dirty="0"/>
              <a:t>Python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, matplotlib, requests, </a:t>
            </a:r>
            <a:r>
              <a:rPr lang="en-US" dirty="0" err="1"/>
              <a:t>json</a:t>
            </a:r>
            <a:endParaRPr lang="en-US" dirty="0"/>
          </a:p>
          <a:p>
            <a:pPr lvl="2"/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scipy</a:t>
            </a:r>
            <a:endParaRPr lang="en-US" dirty="0"/>
          </a:p>
          <a:p>
            <a:pPr lvl="2"/>
            <a:r>
              <a:rPr lang="en-US" dirty="0"/>
              <a:t>requests: APIs (Semantic Scholar)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Graph Algorithms</a:t>
            </a:r>
          </a:p>
          <a:p>
            <a:pPr lvl="1"/>
            <a:r>
              <a:rPr lang="en-US" dirty="0"/>
              <a:t>Probability</a:t>
            </a:r>
          </a:p>
          <a:p>
            <a:pPr lvl="1"/>
            <a:r>
              <a:rPr lang="en-US" dirty="0"/>
              <a:t>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280E49-26D2-06D0-9424-C0CD26471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Old Business</a:t>
            </a:r>
          </a:p>
          <a:p>
            <a:pPr lvl="1"/>
            <a:r>
              <a:rPr lang="en-US" dirty="0"/>
              <a:t>(Nearly) everything </a:t>
            </a:r>
            <a:r>
              <a:rPr lang="en-US" dirty="0">
                <a:sym typeface="Wingdings" pitchFamily="2" charset="2"/>
              </a:rPr>
              <a:t> Vector</a:t>
            </a:r>
            <a:endParaRPr lang="en-US" dirty="0"/>
          </a:p>
          <a:p>
            <a:pPr lvl="2"/>
            <a:r>
              <a:rPr lang="en-US" dirty="0"/>
              <a:t>Word2vec</a:t>
            </a:r>
          </a:p>
          <a:p>
            <a:pPr lvl="2"/>
            <a:r>
              <a:rPr lang="en-US" dirty="0"/>
              <a:t>Doc2vec</a:t>
            </a:r>
          </a:p>
          <a:p>
            <a:pPr lvl="1"/>
            <a:r>
              <a:rPr lang="en-US" dirty="0"/>
              <a:t>Similarity </a:t>
            </a:r>
            <a:r>
              <a:rPr lang="en-US" dirty="0">
                <a:sym typeface="Wingdings" pitchFamily="2" charset="2"/>
              </a:rPr>
              <a:t> Cosine</a:t>
            </a:r>
          </a:p>
          <a:p>
            <a:pPr lvl="1"/>
            <a:r>
              <a:rPr lang="en-US" dirty="0"/>
              <a:t>Approximate Nearest Neighbors</a:t>
            </a:r>
          </a:p>
          <a:p>
            <a:r>
              <a:rPr lang="en-US" dirty="0"/>
              <a:t>New Business</a:t>
            </a:r>
          </a:p>
          <a:p>
            <a:pPr lvl="1"/>
            <a:r>
              <a:rPr lang="en-US" dirty="0"/>
              <a:t>Deep Nets: Inference</a:t>
            </a:r>
          </a:p>
          <a:p>
            <a:pPr lvl="2"/>
            <a:r>
              <a:rPr lang="en-US" dirty="0"/>
              <a:t>Classification &amp; Regression</a:t>
            </a:r>
          </a:p>
          <a:p>
            <a:pPr lvl="2"/>
            <a:r>
              <a:rPr lang="en-US" dirty="0"/>
              <a:t>Anything </a:t>
            </a:r>
            <a:r>
              <a:rPr lang="en-US" dirty="0">
                <a:sym typeface="Wingdings" pitchFamily="2" charset="2"/>
              </a:rPr>
              <a:t> Vector</a:t>
            </a:r>
          </a:p>
          <a:p>
            <a:pPr lvl="2"/>
            <a:r>
              <a:rPr lang="en-US" dirty="0">
                <a:sym typeface="Wingdings" pitchFamily="2" charset="2"/>
              </a:rPr>
              <a:t>Machine Translation</a:t>
            </a:r>
          </a:p>
          <a:p>
            <a:pPr lvl="2"/>
            <a:r>
              <a:rPr lang="en-US" dirty="0">
                <a:sym typeface="Wingdings" pitchFamily="2" charset="2"/>
              </a:rPr>
              <a:t>Fill Mask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2B8B9-EBB1-6301-2A45-410A07FE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7BC96-320E-CF19-77F7-D4016564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2B7A4-301E-C6B3-C847-28ECF2EB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68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3697796"/>
              </p:ext>
            </p:extLst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331817"/>
              </p:ext>
            </p:extLst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F76B3-F302-92DF-2A93-5BFD3B58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C724F-E0AB-7AFE-C419-8F176B7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FB05-A8B6-4E9B-7A98-33661772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1940-C684-683A-BBFD-6F680B4A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5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7537C-60A4-CD70-A863-77B2F78B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D2AE6-577D-AA04-0520-F2553031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D771-4795-10C4-FFDF-4416241B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E32B-AAFE-CCB0-1606-6858A71F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2656-4324-8752-DDDD-46B82E7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0BA72-6C81-3C48-ACDC-51631665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0F361-9562-7F41-02D7-5805E809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2842D-4CE6-BC1C-17BF-9EBF958A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195FF-B196-00ED-E562-653FF62A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DA716-63BA-EA48-202D-76F08F23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3EB95-F3A7-F6AE-FDF7-378A7EE8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478BC-89E0-3927-EA9B-547B078D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4BF890-6565-6803-938E-7B610EF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gft_summary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D73FF-8307-C273-714F-81E963F1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almost anything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E1D-29DE-6B6F-1AB2-B0918FAE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B1479-69B6-13A8-1BFC-0D5FE432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05CD-1575-1ABF-9130-398C3B82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34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2054-C1DC-B25C-B146-46F31622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47203-816B-6849-4014-CF1F94D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73AE-6604-B734-2A57-9246EE87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87D0-24B7-687D-A82B-5B5ED9B49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Purpose(s)</a:t>
            </a:r>
          </a:p>
          <a:p>
            <a:pPr lvl="1"/>
            <a:r>
              <a:rPr lang="en-US" dirty="0"/>
              <a:t>Motivate </a:t>
            </a:r>
          </a:p>
          <a:p>
            <a:pPr lvl="2"/>
            <a:r>
              <a:rPr lang="en-US" dirty="0"/>
              <a:t>What’s hot: deep nets, embeddings</a:t>
            </a:r>
          </a:p>
          <a:p>
            <a:pPr lvl="2"/>
            <a:r>
              <a:rPr lang="en-US" dirty="0"/>
              <a:t>and what’s not: python,  pip, etc.</a:t>
            </a:r>
          </a:p>
          <a:p>
            <a:pPr lvl="1"/>
            <a:r>
              <a:rPr lang="en-US" dirty="0"/>
              <a:t>Calibration</a:t>
            </a:r>
          </a:p>
          <a:p>
            <a:pPr lvl="2"/>
            <a:r>
              <a:rPr lang="en-US" dirty="0"/>
              <a:t>I’m clueless about…</a:t>
            </a:r>
          </a:p>
          <a:p>
            <a:pPr lvl="1"/>
            <a:r>
              <a:rPr lang="en-US" dirty="0"/>
              <a:t>Avoid getting into details</a:t>
            </a:r>
          </a:p>
          <a:p>
            <a:pPr lvl="2"/>
            <a:r>
              <a:rPr lang="en-US" dirty="0"/>
              <a:t>What is an embedding?</a:t>
            </a:r>
          </a:p>
          <a:p>
            <a:pPr lvl="2"/>
            <a:r>
              <a:rPr lang="en-US" dirty="0"/>
              <a:t>What is a deep net?</a:t>
            </a:r>
          </a:p>
          <a:p>
            <a:pPr lvl="1"/>
            <a:r>
              <a:rPr lang="en-US" dirty="0"/>
              <a:t>Little Languages</a:t>
            </a:r>
          </a:p>
          <a:p>
            <a:pPr lvl="2"/>
            <a:r>
              <a:rPr lang="en-US" dirty="0"/>
              <a:t>Suggest that deep nets are like regression</a:t>
            </a:r>
          </a:p>
          <a:p>
            <a:pPr lvl="1"/>
            <a:endParaRPr lang="en-US" dirty="0"/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4E064E-064F-8290-EB8C-7C4D3B60E3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8178" y="1825625"/>
            <a:ext cx="3569644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53A2A-42DD-2A16-A2E1-D71A704C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ABE67-4B3C-11C4-952E-73B08094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5016A-E13A-5ADC-A827-96F3DE73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3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29BC-EBB5-4580-7EAE-7149852F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48AE-4265-F0CA-CFB3-B089FE92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09B844-145F-2023-5F8C-97407CFE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Before Deep Nets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2C63F5-9F71-25AF-9652-5ACFA6709E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Collocation</a:t>
            </a:r>
          </a:p>
          <a:p>
            <a:pPr lvl="1"/>
            <a:r>
              <a:rPr lang="en-US" dirty="0"/>
              <a:t>PMI (Church &amp; Hanks, 1990)</a:t>
            </a:r>
          </a:p>
          <a:p>
            <a:r>
              <a:rPr lang="en-US" dirty="0"/>
              <a:t>Word2vec</a:t>
            </a:r>
            <a:r>
              <a:rPr lang="en-US" dirty="0">
                <a:sym typeface="Wingdings" pitchFamily="2" charset="2"/>
              </a:rPr>
              <a:t> (Factored PMI)</a:t>
            </a:r>
            <a:endParaRPr lang="en-US" dirty="0"/>
          </a:p>
          <a:p>
            <a:r>
              <a:rPr lang="en-US" dirty="0"/>
              <a:t>Anything to </a:t>
            </a:r>
            <a:r>
              <a:rPr lang="en-US" dirty="0" err="1"/>
              <a:t>vec</a:t>
            </a:r>
            <a:endParaRPr lang="en-US" dirty="0"/>
          </a:p>
          <a:p>
            <a:pPr lvl="1"/>
            <a:r>
              <a:rPr lang="en-US" dirty="0"/>
              <a:t>Homework: Better Together</a:t>
            </a:r>
          </a:p>
          <a:p>
            <a:pPr lvl="2"/>
            <a:r>
              <a:rPr lang="en-US" dirty="0"/>
              <a:t>Doc2vec (in many ways)</a:t>
            </a:r>
          </a:p>
          <a:p>
            <a:pPr lvl="2"/>
            <a:r>
              <a:rPr lang="en-US" dirty="0"/>
              <a:t>Cosine similarity</a:t>
            </a:r>
          </a:p>
          <a:p>
            <a:pPr lvl="2"/>
            <a:r>
              <a:rPr lang="en-US" dirty="0"/>
              <a:t>Similar text vs. similar context</a:t>
            </a:r>
          </a:p>
          <a:p>
            <a:r>
              <a:rPr lang="en-US" dirty="0"/>
              <a:t>Regression: linear, logistic</a:t>
            </a:r>
          </a:p>
          <a:p>
            <a:r>
              <a:rPr lang="en-US" dirty="0" err="1"/>
              <a:t>Sklearn</a:t>
            </a:r>
            <a:r>
              <a:rPr lang="en-US" dirty="0"/>
              <a:t> and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D4816F-ECF2-8F4C-CC20-2B6FE263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9B1DD-3A4C-C519-8068-A7256525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F789C-D611-0FBD-3252-2EF63925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31</a:t>
            </a:fld>
            <a:endParaRPr lang="en-US"/>
          </a:p>
        </p:txBody>
      </p:sp>
      <p:pic>
        <p:nvPicPr>
          <p:cNvPr id="18" name="Content Placeholder 17" descr="A screen shot of a chart&#10;&#10;Description automatically generated">
            <a:extLst>
              <a:ext uri="{FF2B5EF4-FFF2-40B4-BE49-F238E27FC236}">
                <a16:creationId xmlns:a16="http://schemas.microsoft.com/office/drawing/2014/main" id="{E35BC6F1-89E3-CF06-AFE2-5F63714E7F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7389" y="1870075"/>
            <a:ext cx="6204611" cy="3073311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A47DB6-5857-0129-A773-BF4C009BC7DA}"/>
              </a:ext>
            </a:extLst>
          </p:cNvPr>
          <p:cNvSpPr txBox="1"/>
          <p:nvPr/>
        </p:nvSpPr>
        <p:spPr>
          <a:xfrm>
            <a:off x="6482533" y="5058555"/>
            <a:ext cx="503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JM3 Chapter 6 (Spoiler Alert: Reading for next time)</a:t>
            </a:r>
          </a:p>
        </p:txBody>
      </p:sp>
    </p:spTree>
    <p:extLst>
      <p:ext uri="{BB962C8B-B14F-4D97-AF65-F5344CB8AC3E}">
        <p14:creationId xmlns:p14="http://schemas.microsoft.com/office/powerpoint/2010/main" val="3788065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100D-7A6F-E608-DA57-AC966D34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50D0-817D-05B2-59FB-1CDCFA04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5FAB4-688B-5A07-11E9-141859AF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D822-F982-F76C-0990-1892B731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32</a:t>
            </a:fld>
            <a:endParaRPr lang="en-US"/>
          </a:p>
        </p:txBody>
      </p:sp>
      <p:pic>
        <p:nvPicPr>
          <p:cNvPr id="12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23088C6-F08E-CE86-5F24-5B6DC3C6CB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641" y="1690687"/>
            <a:ext cx="7459639" cy="4426317"/>
          </a:xfrm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EA525AD-E84C-B5E2-76AD-A5972C586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90145" y="224194"/>
            <a:ext cx="8223214" cy="6193674"/>
          </a:xfrm>
        </p:spPr>
      </p:pic>
    </p:spTree>
    <p:extLst>
      <p:ext uri="{BB962C8B-B14F-4D97-AF65-F5344CB8AC3E}">
        <p14:creationId xmlns:p14="http://schemas.microsoft.com/office/powerpoint/2010/main" val="23786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45842-13CF-D170-2893-C4221967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CEC79-0F6E-DB5F-34AE-312DD4F3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0CE90-447F-7928-B550-1F156B92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33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1A4154-537B-5FE8-24BB-9AB0AF08F52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37440" y="303878"/>
            <a:ext cx="9376389" cy="5501159"/>
          </a:xfrm>
        </p:spPr>
      </p:pic>
    </p:spTree>
    <p:extLst>
      <p:ext uri="{BB962C8B-B14F-4D97-AF65-F5344CB8AC3E}">
        <p14:creationId xmlns:p14="http://schemas.microsoft.com/office/powerpoint/2010/main" val="2445147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9CC56-C244-EB16-91FA-FAF575E3D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D6CB3-1E1B-6912-5332-75DCD36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C8D8D-D819-64E4-B76B-31652AB6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FCFF3D-7C43-F440-D1CF-14965BEB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7364"/>
            <a:ext cx="11310438" cy="57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9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79EA1F-046F-6FB9-2BC3-20AE4328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and 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3B343-AA34-9F0C-EB81-72B45FCAA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Linear</a:t>
            </a:r>
          </a:p>
          <a:p>
            <a:pPr lvl="1"/>
            <a:r>
              <a:rPr lang="en-US" dirty="0"/>
              <a:t>g1 = 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dist</a:t>
            </a:r>
            <a:r>
              <a:rPr lang="en-US" dirty="0"/>
              <a:t> ~ poly(speed,2), data=cars)</a:t>
            </a:r>
          </a:p>
          <a:p>
            <a:r>
              <a:rPr lang="en-US" dirty="0"/>
              <a:t>Logistic</a:t>
            </a:r>
          </a:p>
          <a:p>
            <a:pPr lvl="1"/>
            <a:r>
              <a:rPr lang="en-US" dirty="0"/>
              <a:t>g2 = 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dist</a:t>
            </a:r>
            <a:r>
              <a:rPr lang="en-US" dirty="0"/>
              <a:t> &gt; 50 ~ poly(speed,2), data=cars, </a:t>
            </a:r>
            <a:r>
              <a:rPr lang="en-US" b="1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Models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g1$coef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(Intercept) poly(speed, 2)1 poly(speed, 2)2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42.98000       145.55226        22.99576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g2$coef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(Intercept) poly(speed, 2)1 poly(speed, 2)2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-1.137922       16.172581        2.031136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0D04D-3F96-EDB0-E9F8-5CC7FA04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F88C9-C6C7-D765-94A1-B66FCFE7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0D7EE-A4DC-C1AF-64E2-4D0672A3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822323E-5416-4F4B-C418-3D5306C9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and Logistic Regression</a:t>
            </a:r>
          </a:p>
        </p:txBody>
      </p:sp>
      <p:pic>
        <p:nvPicPr>
          <p:cNvPr id="8" name="Content Placeholder 7" descr="A comparison of a graph&#10;&#10;Description automatically generated">
            <a:extLst>
              <a:ext uri="{FF2B5EF4-FFF2-40B4-BE49-F238E27FC236}">
                <a16:creationId xmlns:a16="http://schemas.microsoft.com/office/drawing/2014/main" id="{769F6938-AB27-DAB2-3C33-8C17BD1571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3475" y="1825625"/>
            <a:ext cx="4971049" cy="435133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D87115-8BE7-87D0-0FB7-C2503BC19B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g1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poly(speed,2), data=cars)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g2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&gt; 50 ~ poly(speed,2), data=cars, family=binomial)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plot(cars, main="Linear")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lines(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predict(g1, cars), col="red",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predict(g2, cars), type='b',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main="Logistic")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F3A6B-0790-6CAA-B163-601601AE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85CA8-B414-747E-0E3D-6D884092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DA12-272F-0739-1A90-33A32044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26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480196-9887-0D08-6212-4E51FD9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B589569-F4F9-2789-C013-FE552EB64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sigmoid = function(z) 1/(1+exp(-z))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logit = function(p) log(p/(1-p))</a:t>
                </a:r>
              </a:p>
              <a:p>
                <a:pPr marL="0" indent="0">
                  <a:buNone/>
                </a:pPr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  <a:cs typeface="Courier New" panose="02070309020205020404" pitchFamily="49" charset="0"/>
                  </a:rPr>
                  <a:t>Note: sigmoid &amp; logit are inverses of one another:</a:t>
                </a:r>
              </a:p>
              <a:p>
                <a:pPr marL="0" indent="0">
                  <a:buNone/>
                </a:pPr>
                <a:endParaRPr lang="en-US" b="0" dirty="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))=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B589569-F4F9-2789-C013-FE552EB64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94FB-58BF-E8B4-85B5-3C628F5B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69B77-081B-7DDA-BB7F-A853D13E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C92C-9D94-F9BF-B676-502C13D9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69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822323E-5416-4F4B-C418-3D5306C9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549" y="365125"/>
            <a:ext cx="3960716" cy="1325563"/>
          </a:xfrm>
        </p:spPr>
        <p:txBody>
          <a:bodyPr>
            <a:noAutofit/>
          </a:bodyPr>
          <a:lstStyle/>
          <a:p>
            <a:r>
              <a:rPr lang="en-US" sz="3200" dirty="0"/>
              <a:t>Linear and Logistic Regression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D87115-8BE7-87D0-0FB7-C2503BC19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1016" y="1825624"/>
            <a:ext cx="4036495" cy="45307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g1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~ poly(speed,2), data=cars)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g2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&gt; 50 ~ poly(speed,2), data=cars, family=binomial)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predict(g2, cars), type='b',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main="Without Sigmoid",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="Logit")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(predict(g2, cars)), type='b',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main="With Sigmoid",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F3A6B-0790-6CAA-B163-601601AE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85CA8-B414-747E-0E3D-6D884092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DA12-272F-0739-1A90-33A32044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38</a:t>
            </a:fld>
            <a:endParaRPr lang="en-US" dirty="0"/>
          </a:p>
        </p:txBody>
      </p:sp>
      <p:pic>
        <p:nvPicPr>
          <p:cNvPr id="15" name="Content Placeholder 14" descr="A group of graphs with lines&#10;&#10;Description automatically generated with medium confidence">
            <a:extLst>
              <a:ext uri="{FF2B5EF4-FFF2-40B4-BE49-F238E27FC236}">
                <a16:creationId xmlns:a16="http://schemas.microsoft.com/office/drawing/2014/main" id="{CD51E783-6AF0-1D9C-B426-39070AD263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750" y="136524"/>
            <a:ext cx="7510877" cy="6568023"/>
          </a:xfrm>
        </p:spPr>
      </p:pic>
    </p:spTree>
    <p:extLst>
      <p:ext uri="{BB962C8B-B14F-4D97-AF65-F5344CB8AC3E}">
        <p14:creationId xmlns:p14="http://schemas.microsoft.com/office/powerpoint/2010/main" val="3833953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9B65-AD4F-A238-CE9B-60827C11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1093-730D-25AB-5CA7-EF25C1FA29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What’s where: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Formalities:</a:t>
            </a:r>
          </a:p>
          <a:p>
            <a:pPr lvl="1"/>
            <a:r>
              <a:rPr lang="en-US" dirty="0"/>
              <a:t>Northeastern Rules, Culture, etc.</a:t>
            </a:r>
          </a:p>
          <a:p>
            <a:pPr lvl="1"/>
            <a:r>
              <a:rPr lang="en-US" dirty="0"/>
              <a:t>Instructors, TA, Office Hours</a:t>
            </a:r>
          </a:p>
          <a:p>
            <a:r>
              <a:rPr lang="en-US" dirty="0"/>
              <a:t>Goals, Expectations, etc.</a:t>
            </a:r>
          </a:p>
          <a:p>
            <a:pPr lvl="1"/>
            <a:r>
              <a:rPr lang="en-US" dirty="0"/>
              <a:t>Encouraging learning:</a:t>
            </a:r>
          </a:p>
          <a:p>
            <a:pPr lvl="2"/>
            <a:r>
              <a:rPr lang="en-US" dirty="0"/>
              <a:t>Teamwork, Online Resources, Bots</a:t>
            </a:r>
          </a:p>
          <a:p>
            <a:pPr lvl="2"/>
            <a:r>
              <a:rPr lang="en-US" dirty="0"/>
              <a:t>As long as these tools </a:t>
            </a:r>
            <a:r>
              <a:rPr lang="en-US" dirty="0">
                <a:sym typeface="Wingdings" pitchFamily="2" charset="2"/>
              </a:rPr>
              <a:t> learning</a:t>
            </a:r>
            <a:endParaRPr lang="en-US" dirty="0"/>
          </a:p>
          <a:p>
            <a:pPr lvl="1"/>
            <a:r>
              <a:rPr lang="en-US" dirty="0"/>
              <a:t>Grading: </a:t>
            </a:r>
          </a:p>
          <a:p>
            <a:pPr lvl="2"/>
            <a:r>
              <a:rPr lang="en-US" dirty="0"/>
              <a:t>Assignments: </a:t>
            </a:r>
          </a:p>
          <a:p>
            <a:pPr lvl="3"/>
            <a:r>
              <a:rPr lang="en-US" dirty="0"/>
              <a:t>Effort/Learning &gt;&gt; Solving Problems</a:t>
            </a:r>
          </a:p>
          <a:p>
            <a:pPr lvl="2"/>
            <a:r>
              <a:rPr lang="en-US" dirty="0"/>
              <a:t>Mid-Term Exam: </a:t>
            </a:r>
          </a:p>
          <a:p>
            <a:pPr lvl="3"/>
            <a:r>
              <a:rPr lang="en-US" dirty="0"/>
              <a:t>Open book, network</a:t>
            </a:r>
          </a:p>
          <a:p>
            <a:pPr lvl="3"/>
            <a:r>
              <a:rPr lang="en-US" dirty="0"/>
              <a:t>But no teams</a:t>
            </a:r>
          </a:p>
          <a:p>
            <a:pPr lvl="2"/>
            <a:r>
              <a:rPr lang="en-US" dirty="0"/>
              <a:t>Final Project: Proposal, Oral, Written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E1AB6-8D66-2B13-2E78-D3B71F5EA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Better Together Homework</a:t>
            </a:r>
          </a:p>
          <a:p>
            <a:r>
              <a:rPr lang="en-US" dirty="0"/>
              <a:t>Little Languages: Unix, AWK, R</a:t>
            </a:r>
          </a:p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Inference (predict)</a:t>
            </a:r>
          </a:p>
          <a:p>
            <a:pPr lvl="1"/>
            <a:r>
              <a:rPr lang="en-US" dirty="0"/>
              <a:t>Fine-Tuning (fit)</a:t>
            </a:r>
          </a:p>
          <a:p>
            <a:pPr lvl="1"/>
            <a:r>
              <a:rPr lang="en-US" dirty="0"/>
              <a:t>Pre-training</a:t>
            </a:r>
          </a:p>
          <a:p>
            <a:pPr lvl="2"/>
            <a:r>
              <a:rPr lang="en-US" dirty="0"/>
              <a:t>aka base/fundamental models</a:t>
            </a:r>
          </a:p>
          <a:p>
            <a:pPr lvl="2"/>
            <a:r>
              <a:rPr lang="en-US" dirty="0"/>
              <a:t>(don’t do it)</a:t>
            </a:r>
          </a:p>
          <a:p>
            <a:r>
              <a:rPr lang="en-US" dirty="0"/>
              <a:t>Deep nets are like regression</a:t>
            </a:r>
          </a:p>
          <a:p>
            <a:pPr lvl="1"/>
            <a:r>
              <a:rPr lang="en-US" dirty="0"/>
              <a:t>Linear regression: </a:t>
            </a:r>
          </a:p>
          <a:p>
            <a:pPr lvl="2"/>
            <a:r>
              <a:rPr lang="en-US" dirty="0"/>
              <a:t>Cars example: fit/predict in R</a:t>
            </a:r>
          </a:p>
          <a:p>
            <a:pPr lvl="1"/>
            <a:r>
              <a:rPr lang="en-US" dirty="0"/>
              <a:t>Datasets:</a:t>
            </a:r>
          </a:p>
          <a:p>
            <a:pPr lvl="2"/>
            <a:r>
              <a:rPr lang="en-US" dirty="0"/>
              <a:t>cars dataset in R is like </a:t>
            </a:r>
          </a:p>
          <a:p>
            <a:pPr lvl="2"/>
            <a:r>
              <a:rPr lang="en-US" dirty="0"/>
              <a:t>emotion dataset on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Classification vs. Regression</a:t>
            </a:r>
          </a:p>
          <a:p>
            <a:pPr lvl="2"/>
            <a:r>
              <a:rPr lang="en-US" dirty="0"/>
              <a:t>Logistic Regression: example of binary classification</a:t>
            </a:r>
          </a:p>
          <a:p>
            <a:pPr lvl="1"/>
            <a:r>
              <a:rPr lang="en-US" dirty="0"/>
              <a:t>Similarities of linear and logistic regression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E9AF5-F46A-FDD0-AB5F-FD428975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48A00-50AD-ECBC-1DC0-E80DBD76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A78F3-C9C5-22B0-F6C5-BCFBB7E2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95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2EBF-3320-37EA-4AFA-D9387F6D0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Little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6D985-2317-2C57-0E67-A50C2AF05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FDE2-87A3-952E-8D89-4D5E0784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4BB86-0310-5F13-64F3-EF2CCA5AA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53B06-2EFD-1D6B-2090-34090E1D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7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9B65-AD4F-A238-CE9B-60827C11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1093-730D-25AB-5CA7-EF25C1FA29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What’s where: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Formalities:</a:t>
            </a:r>
          </a:p>
          <a:p>
            <a:pPr lvl="1"/>
            <a:r>
              <a:rPr lang="en-US" dirty="0"/>
              <a:t>Northeastern Rules, Culture, etc.</a:t>
            </a:r>
          </a:p>
          <a:p>
            <a:pPr lvl="1"/>
            <a:r>
              <a:rPr lang="en-US" dirty="0"/>
              <a:t>Instructors, TA, Office Hours</a:t>
            </a:r>
          </a:p>
          <a:p>
            <a:r>
              <a:rPr lang="en-US" dirty="0"/>
              <a:t>Goals, Expectations, etc.</a:t>
            </a:r>
          </a:p>
          <a:p>
            <a:pPr lvl="1"/>
            <a:r>
              <a:rPr lang="en-US" dirty="0"/>
              <a:t>Encouraging learning:</a:t>
            </a:r>
          </a:p>
          <a:p>
            <a:pPr lvl="2"/>
            <a:r>
              <a:rPr lang="en-US" dirty="0"/>
              <a:t>Teamwork, Online Resources, Bots</a:t>
            </a:r>
          </a:p>
          <a:p>
            <a:pPr lvl="2"/>
            <a:r>
              <a:rPr lang="en-US" dirty="0"/>
              <a:t>As long as these tools </a:t>
            </a:r>
            <a:r>
              <a:rPr lang="en-US" dirty="0">
                <a:sym typeface="Wingdings" pitchFamily="2" charset="2"/>
              </a:rPr>
              <a:t> learning</a:t>
            </a:r>
            <a:endParaRPr lang="en-US" dirty="0"/>
          </a:p>
          <a:p>
            <a:pPr lvl="1"/>
            <a:r>
              <a:rPr lang="en-US" dirty="0"/>
              <a:t>Grading: </a:t>
            </a:r>
          </a:p>
          <a:p>
            <a:pPr lvl="2"/>
            <a:r>
              <a:rPr lang="en-US" dirty="0"/>
              <a:t>Assignments: </a:t>
            </a:r>
          </a:p>
          <a:p>
            <a:pPr lvl="3"/>
            <a:r>
              <a:rPr lang="en-US" dirty="0"/>
              <a:t>Effort/Learning &gt;&gt; Solving Problems</a:t>
            </a:r>
          </a:p>
          <a:p>
            <a:pPr lvl="2"/>
            <a:r>
              <a:rPr lang="en-US" dirty="0"/>
              <a:t>Mid-Term Exam: </a:t>
            </a:r>
          </a:p>
          <a:p>
            <a:pPr lvl="3"/>
            <a:r>
              <a:rPr lang="en-US" dirty="0"/>
              <a:t>Open book, network</a:t>
            </a:r>
          </a:p>
          <a:p>
            <a:pPr lvl="3"/>
            <a:r>
              <a:rPr lang="en-US" dirty="0"/>
              <a:t>But no teams</a:t>
            </a:r>
          </a:p>
          <a:p>
            <a:pPr lvl="2"/>
            <a:r>
              <a:rPr lang="en-US" dirty="0"/>
              <a:t>Final Project: Proposal, Oral, Written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E1AB6-8D66-2B13-2E78-D3B71F5EA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E9AF5-F46A-FDD0-AB5F-FD428975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48A00-50AD-ECBC-1DC0-E80DBD76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A78F3-C9C5-22B0-F6C5-BCFBB7E2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9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9B65-AD4F-A238-CE9B-60827C11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1093-730D-25AB-5CA7-EF25C1FA29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What’s where: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Formalities:</a:t>
            </a:r>
          </a:p>
          <a:p>
            <a:pPr lvl="1"/>
            <a:r>
              <a:rPr lang="en-US" dirty="0"/>
              <a:t>Northeastern Rules, Culture, etc.</a:t>
            </a:r>
          </a:p>
          <a:p>
            <a:pPr lvl="1"/>
            <a:r>
              <a:rPr lang="en-US" dirty="0"/>
              <a:t>Instructors, TA, Office Hours</a:t>
            </a:r>
          </a:p>
          <a:p>
            <a:r>
              <a:rPr lang="en-US" dirty="0"/>
              <a:t>Goals, Expectations, etc.</a:t>
            </a:r>
          </a:p>
          <a:p>
            <a:pPr lvl="1"/>
            <a:r>
              <a:rPr lang="en-US" dirty="0"/>
              <a:t>Encouraging learning:</a:t>
            </a:r>
          </a:p>
          <a:p>
            <a:pPr lvl="2"/>
            <a:r>
              <a:rPr lang="en-US" dirty="0"/>
              <a:t>Teamwork, Online Resources, Bots</a:t>
            </a:r>
          </a:p>
          <a:p>
            <a:pPr lvl="2"/>
            <a:r>
              <a:rPr lang="en-US" dirty="0"/>
              <a:t>As long as these tools </a:t>
            </a:r>
            <a:r>
              <a:rPr lang="en-US" dirty="0">
                <a:sym typeface="Wingdings" pitchFamily="2" charset="2"/>
              </a:rPr>
              <a:t> learning</a:t>
            </a:r>
            <a:endParaRPr lang="en-US" dirty="0"/>
          </a:p>
          <a:p>
            <a:pPr lvl="1"/>
            <a:r>
              <a:rPr lang="en-US" dirty="0"/>
              <a:t>Grading: </a:t>
            </a:r>
          </a:p>
          <a:p>
            <a:pPr lvl="2"/>
            <a:r>
              <a:rPr lang="en-US" dirty="0"/>
              <a:t>Assignments: </a:t>
            </a:r>
          </a:p>
          <a:p>
            <a:pPr lvl="3"/>
            <a:r>
              <a:rPr lang="en-US" dirty="0"/>
              <a:t>Effort/Learning &gt;&gt; Solving Problems</a:t>
            </a:r>
          </a:p>
          <a:p>
            <a:pPr lvl="2"/>
            <a:r>
              <a:rPr lang="en-US" dirty="0"/>
              <a:t>Mid-Term Exam: </a:t>
            </a:r>
          </a:p>
          <a:p>
            <a:pPr lvl="3"/>
            <a:r>
              <a:rPr lang="en-US" dirty="0"/>
              <a:t>Open book, network</a:t>
            </a:r>
          </a:p>
          <a:p>
            <a:pPr lvl="3"/>
            <a:r>
              <a:rPr lang="en-US" dirty="0"/>
              <a:t>But no teams</a:t>
            </a:r>
          </a:p>
          <a:p>
            <a:pPr lvl="2"/>
            <a:r>
              <a:rPr lang="en-US" dirty="0"/>
              <a:t>Final Project: Proposal, Oral, Written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E1AB6-8D66-2B13-2E78-D3B71F5EA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E9AF5-F46A-FDD0-AB5F-FD428975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48A00-50AD-ECBC-1DC0-E80DBD76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A78F3-C9C5-22B0-F6C5-BCFBB7E2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8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BDB6-7246-1161-381D-7D5F7B36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053B-B95D-D0D3-A4A2-89083D10E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CB367-6A0E-EDEE-D902-B5D864DCB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F8876-CA0F-A5F4-1A8E-B6717F3E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F9AB3-CCE5-FCDF-6A93-2F113205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AAE9F-F324-3E0F-32B0-5B25FF5A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8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5169E-9EAA-D54B-7A93-0EBECE9C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4C1C8-C200-5E4A-1C9C-B3237793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BDE2-C39B-07B5-94E1-12DB60F8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4B752-F602-A136-B5EB-01E8EC3E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7C258-0F11-53C5-C044-BD316354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1186-374A-61EC-5711-BFB4B76B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87BAA-341C-D3E5-C484-A360A5C9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F5EA5-AC41-6C27-94DE-A44554B0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5284A-826E-AAAE-E576-1F5BECF9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73C19-2C00-F70D-D56F-0361CDFE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 &amp; embrace community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5085B-77E0-BD4C-132D-B8741A1A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3062D-B2B0-E9AB-815E-907C77AC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CF28A-17C0-042C-9D29-63E63151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451B8E-36F2-9959-04B7-115DE0F9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86817" y="36513"/>
            <a:ext cx="4984750" cy="6116638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392588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81381" y="6227163"/>
            <a:ext cx="3052762" cy="508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Bentley (CACM-1986)</a:t>
            </a:r>
          </a:p>
        </p:txBody>
      </p:sp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0C8FC-898A-805F-BBC4-D029E7A8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6FE12-3BFE-D6FC-1FFE-F79BD3FE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D33E9-8C20-9C55-F017-AC423FB2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BD091-4140-F3EA-9018-C9020F6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11DEA-CE10-A9BA-A267-6C267FC3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0A5B0-AD80-EDA7-DEB5-D21DF1B1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E5C19-9AC1-DFB2-8D96-C215E1CD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7EA2A-64D8-CA64-ACEE-BB96046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402F0-CE9C-E17F-7987-18F18EEA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</a:p>
          <a:p>
            <a:pPr lvl="2"/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DBEBC-D972-82C4-AC85-E1194125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FC21A-B6C1-6C4C-B376-1F8D4401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>
            <p:extLst>
              <p:ext uri="{D42A27DB-BD31-4B8C-83A1-F6EECF244321}">
                <p14:modId xmlns:p14="http://schemas.microsoft.com/office/powerpoint/2010/main" val="1770653693"/>
              </p:ext>
            </p:extLst>
          </p:nvPr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Inference (predict)</a:t>
                      </a:r>
                      <a:endParaRPr sz="2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B044A-EC58-6A97-2C1D-C4629FB6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D15D1-E406-F603-A634-47BE4F16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>
            <p:extLst>
              <p:ext uri="{D42A27DB-BD31-4B8C-83A1-F6EECF244321}">
                <p14:modId xmlns:p14="http://schemas.microsoft.com/office/powerpoint/2010/main" val="1889119061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E6CA3-4F8D-470C-F49D-AC85D42F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5215F-CFD0-C179-8FBD-7E35A2AA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840DD-7BBE-3E8E-59C0-B995E0B9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871E-6CD0-D621-74ED-89FFF60D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CDBC-3046-EE6C-011D-7E0C63C2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3184</Words>
  <Application>Microsoft Macintosh PowerPoint</Application>
  <PresentationFormat>Widescreen</PresentationFormat>
  <Paragraphs>776</Paragraphs>
  <Slides>52</Slides>
  <Notes>6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Menlo</vt:lpstr>
      <vt:lpstr>Wingdings</vt:lpstr>
      <vt:lpstr>Office Theme</vt:lpstr>
      <vt:lpstr>CS6120: Lecture 3</vt:lpstr>
      <vt:lpstr>Agenda</vt:lpstr>
      <vt:lpstr>Better Together Homework</vt:lpstr>
      <vt:lpstr>Little Languages</vt:lpstr>
      <vt:lpstr>Little Languages (from Unix)</vt:lpstr>
      <vt:lpstr> We propose gft, a Little Language</vt:lpstr>
      <vt:lpstr>Standard 3-Step Recipe</vt:lpstr>
      <vt:lpstr>Standard 3-Step Recipe</vt:lpstr>
      <vt:lpstr>Hard:  Pre-Training Large Language Models (LLMs)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glm (General Linear Models) in R (and Sklearn)</vt:lpstr>
      <vt:lpstr>Fine-Tuning (fit) in GFT f_pre+data → f_post </vt:lpstr>
      <vt:lpstr>Emotion Dataset classify:label~text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gft_summary</vt:lpstr>
      <vt:lpstr>Tasks</vt:lpstr>
      <vt:lpstr>gft Cheat Sheet (General Fine-Tuning)</vt:lpstr>
      <vt:lpstr>Machine Learning Before Deep Nets</vt:lpstr>
      <vt:lpstr>Sklearn</vt:lpstr>
      <vt:lpstr>PowerPoint Presentation</vt:lpstr>
      <vt:lpstr>PowerPoint Presentation</vt:lpstr>
      <vt:lpstr>Linear Regression and Logistic Regression</vt:lpstr>
      <vt:lpstr>Linear and Logistic Regression</vt:lpstr>
      <vt:lpstr>Inverses</vt:lpstr>
      <vt:lpstr>Linear and Logistic Regression</vt:lpstr>
      <vt:lpstr>Recap</vt:lpstr>
      <vt:lpstr>Recap</vt:lpstr>
      <vt:lpstr>Recap</vt:lpstr>
      <vt:lpstr>SciPy</vt:lpstr>
      <vt:lpstr>gft Design Goals</vt:lpstr>
      <vt:lpstr>Portability: Inclusiveness + Hedge</vt:lpstr>
      <vt:lpstr>Strategy: Inclusiveness</vt:lpstr>
      <vt:lpstr>PowerPoint Presentation</vt:lpstr>
      <vt:lpstr>Poets</vt:lpstr>
      <vt:lpstr>Hub Strategy: Usage &gt;&gt; SOTA</vt:lpstr>
      <vt:lpstr>Two Perspectives on Datasets</vt:lpstr>
      <vt:lpstr>Discussion of Validity Assumes: Intention</vt:lpstr>
      <vt:lpstr>Many of these models produce reasonable results</vt:lpstr>
      <vt:lpstr>Lots of Models on Hubs (for lots of tasks)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41</cp:revision>
  <dcterms:created xsi:type="dcterms:W3CDTF">2023-08-31T19:51:53Z</dcterms:created>
  <dcterms:modified xsi:type="dcterms:W3CDTF">2023-09-22T15:44:15Z</dcterms:modified>
</cp:coreProperties>
</file>